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2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5" name="Shape 2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7" name="Shape 2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8" name="Shape 3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buSzPct val="100000"/>
              <a:defRPr sz="4800"/>
            </a:lvl1pPr>
            <a:lvl2pPr algn="ctr" indent="304800">
              <a:buSzPct val="100000"/>
              <a:defRPr sz="4800"/>
            </a:lvl2pPr>
            <a:lvl3pPr algn="ctr" indent="304800">
              <a:buSzPct val="100000"/>
              <a:defRPr sz="4800"/>
            </a:lvl3pPr>
            <a:lvl4pPr algn="ctr" indent="304800">
              <a:buSzPct val="100000"/>
              <a:defRPr sz="4800"/>
            </a:lvl4pPr>
            <a:lvl5pPr algn="ctr" indent="304800">
              <a:buSzPct val="100000"/>
              <a:defRPr sz="4800"/>
            </a:lvl5pPr>
            <a:lvl6pPr algn="ctr" indent="304800">
              <a:buSzPct val="100000"/>
              <a:defRPr sz="4800"/>
            </a:lvl6pPr>
            <a:lvl7pPr algn="ctr" indent="304800">
              <a:buSzPct val="100000"/>
              <a:defRPr sz="4800"/>
            </a:lvl7pPr>
            <a:lvl8pPr algn="ctr" indent="304800">
              <a:buSzPct val="100000"/>
              <a:defRPr sz="4800"/>
            </a:lvl8pPr>
            <a:lvl9pPr algn="ctr" indent="304800"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1.xml" Type="http://schemas.openxmlformats.org/officeDocument/2006/relationships/slideLayout" Id="rId2"/><Relationship Target="../media/image14.png" Type="http://schemas.openxmlformats.org/officeDocument/2006/relationships/image" Id="rId1"/><Relationship Target="../slideLayouts/slideLayout3.xml" Type="http://schemas.openxmlformats.org/officeDocument/2006/relationships/slideLayout" Id="rId4"/><Relationship Target="../slideLayouts/slideLayout2.xml" Type="http://schemas.openxmlformats.org/officeDocument/2006/relationships/slideLayout" Id="rId3"/><Relationship Target="../slideLayouts/slideLayout5.xml" Type="http://schemas.openxmlformats.org/officeDocument/2006/relationships/slideLayout" Id="rId6"/><Relationship Target="../slideLayouts/slideLayout4.xml" Type="http://schemas.openxmlformats.org/officeDocument/2006/relationships/slideLayout" Id="rId5"/><Relationship Target="../theme/theme1.xml" Type="http://schemas.openxmlformats.org/officeDocument/2006/relationships/theme" Id="rId8"/><Relationship Target="../slideLayouts/slideLayout6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/>
          <a:stretch>
            <a:fillRect/>
          </a:stretch>
        </a:blip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localhost/phpMyAdmin/" Type="http://schemas.openxmlformats.org/officeDocument/2006/relationships/hyperlink" TargetMode="External" Id="rId4"/><Relationship Target="../media/image07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pcharity.com/2011/08/17/free-wordpress-child-theme-for-twenty-eleven-paper/" Type="http://schemas.openxmlformats.org/officeDocument/2006/relationships/hyperlink" TargetMode="External" Id="rId4"/><Relationship Target="../media/image18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4"/><Relationship Target="../media/image15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4"/><Relationship Target="../media/image20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4"/><Relationship Target="../media/image22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4"/><Relationship Target="../media/image25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4"/><Relationship Target="../media/image28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4"/><Relationship Target="../media/image30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5.png" Type="http://schemas.openxmlformats.org/officeDocument/2006/relationships/image" Id="rId4"/><Relationship Target="../media/image33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10"/><Relationship Target="apachefriends.org/index.html" Type="http://schemas.openxmlformats.org/officeDocument/2006/relationships/hyperlink" TargetMode="External" Id="rId4"/><Relationship Target="mamp.info/en/downloads/" Type="http://schemas.openxmlformats.org/officeDocument/2006/relationships/hyperlink" TargetMode="External" Id="rId3"/><Relationship Target="../media/image00.png" Type="http://schemas.openxmlformats.org/officeDocument/2006/relationships/image" Id="rId9"/><Relationship Target="http://www.wpbeginner.com/wp-tutorials/how-to-install-wordpress-locally-on-mac-using-mamp/" Type="http://schemas.openxmlformats.org/officeDocument/2006/relationships/hyperlink" TargetMode="External" Id="rId6"/><Relationship Target="wordpress.org" Type="http://schemas.openxmlformats.org/officeDocument/2006/relationships/hyperlink" TargetMode="External" Id="rId5"/><Relationship Target="../media/image01.png" Type="http://schemas.openxmlformats.org/officeDocument/2006/relationships/image" Id="rId8"/><Relationship Target="http://www.wikihow.com/Install-Wordpress-on-XAMPP" Type="http://schemas.openxmlformats.org/officeDocument/2006/relationships/hyperlink" TargetMode="External" Id="rId7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png" Type="http://schemas.openxmlformats.org/officeDocument/2006/relationships/image" Id="rId4"/><Relationship Target="../media/image34.pn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4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png" Type="http://schemas.openxmlformats.org/officeDocument/2006/relationships/image" Id="rId4"/><Relationship Target="../media/image39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png" Type="http://schemas.openxmlformats.org/officeDocument/2006/relationships/image" Id="rId4"/><Relationship Target="../media/image41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png" Type="http://schemas.openxmlformats.org/officeDocument/2006/relationships/image" Id="rId4"/><Relationship Target="../media/image40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0.png" Type="http://schemas.openxmlformats.org/officeDocument/2006/relationships/image" Id="rId4"/><Relationship Target="../media/image35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7.png" Type="http://schemas.openxmlformats.org/officeDocument/2006/relationships/image" Id="rId4"/><Relationship Target="../media/image48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9.png" Type="http://schemas.openxmlformats.org/officeDocument/2006/relationships/image" Id="rId4"/><Relationship Target="../media/image46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Float Lecture Series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2400"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Intro to Web Design and Development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y="2160300" x="1741675"/>
            <a:ext cy="822900" cx="55155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Welcome to Wordpress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82337" x="15179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First Steps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y="1069850" x="914625"/>
            <a:ext cy="2820300" cx="766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After you unzipped Wordpress folder, you’re done!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Each Wordpress Folder is one website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sure you started the MAMP server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Drag your unzipped Wordpress folder in MAMP/htdocs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rename Wordpress folder to “float”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82337" x="15179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First Steps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987375" x="5345975"/>
            <a:ext cy="2820300" cx="362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683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Go to localhost/float to see preview of your site (if you change folder name, it’s localhost/folder-name)</a:t>
            </a:r>
          </a:p>
          <a:p>
            <a:pPr algn="l" rtl="0" lvl="0" marR="0" indent="-3683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Follow the configuration steps on the screen when you go to local host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34725" x="380050"/>
            <a:ext cy="3864474" cx="48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Configuring Wordpress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90000" x="457200"/>
            <a:ext cy="3248104" cx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6" name="Shape 1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478275" x="1662050"/>
            <a:ext cy="4401000" cx="6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9533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 indent="457200" marL="91440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0" sz="3000" lang="en"/>
              <a:t>
</a:t>
            </a:r>
          </a:p>
          <a:p>
            <a:r>
              <a:t/>
            </a:r>
          </a:p>
          <a:p>
            <a:pPr algn="ctr" rtl="0" lvl="0" indent="457200" marL="91440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0" sz="3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Creating Database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10725" x="1371600"/>
            <a:ext cy="3208300" cx="62871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y="688425" x="1049687"/>
            <a:ext cy="388199" cx="7637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rgbClr val="000000"/>
              </a:buClr>
              <a:buSzPct val="100000"/>
              <a:buFont typeface="Architects Daughter"/>
              <a:buChar char="●"/>
            </a:pPr>
            <a:r>
              <a:rPr sz="3000"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Go to: </a:t>
            </a:r>
            <a:r>
              <a:rPr u="sng" sz="30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4"/>
              </a:rPr>
              <a:t>http://localhost/phpMyAdmin/</a:t>
            </a:r>
          </a:p>
          <a:p>
            <a:pPr lvl="0" indent="-419100" marL="457200">
              <a:buClr>
                <a:srgbClr val="000000"/>
              </a:buClr>
              <a:buSzPct val="100000"/>
              <a:buFont typeface="Architects Daughter"/>
              <a:buChar char="●"/>
            </a:pPr>
            <a:r>
              <a:rPr sz="3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Click on the Databases tab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y="545178" x="4940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 indent="457200" marL="457200">
              <a:buNone/>
            </a:pPr>
            <a:r>
              <a:rPr b="0"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Name your database under “Create Database”</a:t>
            </a:r>
          </a:p>
          <a:p>
            <a:pPr algn="ctr" indent="457200" marL="457200">
              <a:buNone/>
            </a:pPr>
            <a:r>
              <a:rPr b="0"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Keep Collation Tab, Click “Create” button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93200" x="846800"/>
            <a:ext cy="3118950" cx="803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indent="457200" marL="914400">
              <a:buNone/>
            </a:pPr>
            <a:r>
              <a:rPr b="0"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Link the database table you created to your Wordpress Site (go back to locahost/float)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38149" x="144275"/>
            <a:ext cy="3216924" cx="490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y="1137725" x="4954500"/>
            <a:ext cy="3778200" cx="4189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rgbClr val="000000"/>
              </a:buClr>
              <a:buSzPct val="100000"/>
              <a:buFont typeface="Architects Daughter"/>
              <a:buChar char="●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Database Name: Enter the database name you created in your previous step</a:t>
            </a:r>
          </a:p>
          <a:p>
            <a:pPr rtl="0" lvl="0" indent="-355600" marL="457200">
              <a:buClr>
                <a:srgbClr val="000000"/>
              </a:buClr>
              <a:buSzPct val="100000"/>
              <a:buFont typeface="Architects Daughter"/>
              <a:buChar char="●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We’re using default username and password given by phpMyAdmin (can change at localhost/phpmyadmin)</a:t>
            </a:r>
          </a:p>
          <a:p>
            <a:pPr rtl="0" lvl="1" indent="-355600" marL="914400">
              <a:buClr>
                <a:srgbClr val="000000"/>
              </a:buClr>
              <a:buSzPct val="100000"/>
              <a:buFont typeface="Architects Daughter"/>
              <a:buChar char="○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User Name: root</a:t>
            </a:r>
          </a:p>
          <a:p>
            <a:pPr rtl="0" lvl="1" indent="-355600" marL="914400">
              <a:buClr>
                <a:srgbClr val="000000"/>
              </a:buClr>
              <a:buSzPct val="100000"/>
              <a:buFont typeface="Architects Daughter"/>
              <a:buChar char="○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Password: root</a:t>
            </a:r>
          </a:p>
          <a:p>
            <a:pPr rtl="0" lvl="0" indent="-355600" marL="457200">
              <a:buClr>
                <a:srgbClr val="000000"/>
              </a:buClr>
              <a:buSzPct val="100000"/>
              <a:buFont typeface="Architects Daughter"/>
              <a:buChar char="●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Database Host: localhost</a:t>
            </a:r>
          </a:p>
          <a:p>
            <a:pPr rtl="0" lvl="0" indent="-355600" marL="457200">
              <a:buClr>
                <a:srgbClr val="000000"/>
              </a:buClr>
              <a:buSzPct val="100000"/>
              <a:buFont typeface="Architects Daughter"/>
              <a:buChar char="●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Table Prefix: wp_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lang="en"/>
              <a:t>			</a:t>
            </a:r>
            <a:r>
              <a:rPr b="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Great! Run the install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133" name="Shape 1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79699" x="484287"/>
            <a:ext cy="2877675" cx="81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48625" x="2439000"/>
            <a:ext cy="857400" cx="59822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Setting up User Info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63375" x="336775"/>
            <a:ext cy="3916024" cx="56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y="1675800" x="6096000"/>
            <a:ext cy="3303599" cx="2898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Enter whatever names/passwords you’d like for these fields (but make it less embarrassing than t0rd0g)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389925" x="1538525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Day 2: Introducing Wordpress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279025" x="453600"/>
            <a:ext cy="3748500" cx="8236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Download the Software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Learn the Inspect Element Tool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Welcome to Wordpress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Coding Problems!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Edit Wordpress to do what YOU want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49100" x="1595076"/>
            <a:ext cy="3725700" cx="64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Success!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y="49174" x="1319875"/>
            <a:ext cy="695999" cx="7376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Url to login: </a:t>
            </a: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localhost/float/wp-admin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23975" x="1852225"/>
            <a:ext cy="4151599" cx="597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y="1145450" x="3116825"/>
            <a:ext cy="59100" cx="117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y="1754578" x="18066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Wordpress Dashboard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y="205978" x="6243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b="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Best Wordpress Features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708900" x="1366125"/>
            <a:ext cy="3725699" cx="7309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themes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makes site pretty (using CSS)</a:t>
            </a:r>
          </a:p>
          <a:p>
            <a:pPr rtl="0" lvl="0" indent="-419100" marL="4572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widgets</a:t>
            </a:r>
          </a:p>
          <a:p>
            <a:pPr rtl="0" lvl="1" indent="-381000" marL="914400">
              <a:spcBef>
                <a:spcPts val="60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easily give site a sidebar</a:t>
            </a:r>
          </a:p>
          <a:p>
            <a:pPr rtl="0" lvl="0" indent="-419100" marL="4572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menus</a:t>
            </a:r>
          </a:p>
          <a:p>
            <a:pPr rtl="0" lvl="1" indent="-381000" marL="914400">
              <a:spcBef>
                <a:spcPts val="60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easily give site a nav bar</a:t>
            </a:r>
          </a:p>
          <a:p>
            <a:pPr rtl="0" lvl="0" indent="-419100" marL="4572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plugins</a:t>
            </a:r>
          </a:p>
          <a:p>
            <a:pPr rtl="0" lvl="1" indent="-381000" marL="914400">
              <a:spcBef>
                <a:spcPts val="60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lots of stuff (like adding contact form)</a:t>
            </a:r>
          </a:p>
          <a:p>
            <a:pPr rtl="0" lvl="0" indent="-419100" marL="4572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templates</a:t>
            </a:r>
          </a:p>
          <a:p>
            <a:pPr rtl="0" lvl="1" indent="-381000" marL="914400">
              <a:spcBef>
                <a:spcPts val="60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change format of site page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y="127725" x="133615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3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Basic Dashboard Look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915225" x="1517892"/>
            <a:ext cy="3966075" cx="634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97828" x="109645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			To View Your Website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177" name="Shape 1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63374" x="342350"/>
            <a:ext cy="3546449" cx="845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y="1571109" x="204264"/>
            <a:ext cy="731750" cx="1747800"/>
          </a:xfrm>
          <a:custGeom>
            <a:pathLst>
              <a:path w="69912" extrusionOk="0" h="29270">
                <a:moveTo>
                  <a:pt y="2064" x="61458"/>
                </a:moveTo>
                <a:cubicBezTo>
                  <a:pt y="428" x="46728"/>
                  <a:pt y="-1103" x="31633"/>
                  <a:pt y="1278" x="17006"/>
                </a:cubicBezTo>
                <a:cubicBezTo>
                  <a:pt y="2330" x="10543"/>
                  <a:pt y="6043" x="-2445"/>
                  <a:pt y="11899" x="483"/>
                </a:cubicBezTo>
                <a:cubicBezTo>
                  <a:pt y="24900" x="6985"/>
                  <a:pt y="32260" x="27094"/>
                  <a:pt y="28028" x="41002"/>
                </a:cubicBezTo>
                <a:cubicBezTo>
                  <a:pt y="24878" x="51350"/>
                  <a:pt y="20307" x="62644"/>
                  <a:pt y="11506" x="68932"/>
                </a:cubicBezTo>
                <a:cubicBezTo>
                  <a:pt y="3438" x="74695"/>
                  <a:pt y="1278" x="50916"/>
                  <a:pt y="1278" x="4100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y="205978" x="6735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Themes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063375" x="0"/>
            <a:ext cy="3933600" cx="4727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Type in “free wordpress theme” into Google and you’ll find a bunch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sure to upload a zip file </a:t>
            </a:r>
            <a:r>
              <a:rPr b="1"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(not unzipped)</a:t>
            </a: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 for the theme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Upload theme at Appearance -&gt; Themes -&gt; Add New Theme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sure to Activate it</a:t>
            </a:r>
          </a:p>
          <a:p>
            <a:r>
              <a:t/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95112" x="4655000"/>
            <a:ext cy="2753275" cx="440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y="4150225" x="5035325"/>
            <a:ext cy="649199" cx="3933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1300"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(Float’s theme is at </a:t>
            </a:r>
            <a:r>
              <a:rPr u="sng" b="1" sz="13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4"/>
              </a:rPr>
              <a:t>http://wpcharity.com/2011/08/17/free-wordpress-child-theme-for-twenty-eleven-paper/</a:t>
            </a:r>
            <a:r>
              <a:rPr b="1" sz="1300"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71825" x="202849"/>
            <a:ext cy="2455375" cx="39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71837" x="5046850"/>
            <a:ext cy="2455353" cx="392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y="2721200" x="426735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Widgets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1200150" x="457200"/>
            <a:ext cy="3675300" cx="401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Let’s you easily place stuff into sidebars, footer, etc.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Ex. We drag text that says “main sidebar”, “footer one”, “footer two” etc.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65750" x="4411675"/>
            <a:ext cy="2745400" cx="43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93512" x="264125"/>
            <a:ext cy="2455353" cx="392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>
            <a:off y="2721200" x="426735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209" name="Shape 20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93525" x="5023475"/>
            <a:ext cy="2455357" cx="39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y="2160300" x="1741675"/>
            <a:ext cy="822900" cx="55155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Download the Software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Menus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y="701875" x="859200"/>
            <a:ext cy="1191300" cx="7716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Let’s you change what is in each of the nav bars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Ex. We create blank pages named Home, About, FAQ, Contact Us and put them into menu.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381050" x="4745175"/>
            <a:ext cy="2587200" cx="41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381050" x="335574"/>
            <a:ext cy="2587203" cx="41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y="2721200" x="419520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224" name="Shape 2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57862" x="151325"/>
            <a:ext cy="2455357" cx="39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15212" x="4959850"/>
            <a:ext cy="2540664" cx="40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Plugins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1177425" x="202850"/>
            <a:ext cy="3675300" cx="401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There are tonsss of plugins that can make webdev way easier for you. 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just google “wordpress plugin &lt;feature I want&gt;”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Ex. We will download a Contact Form 7 plugin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53400" x="4409175"/>
            <a:ext cy="2731500" cx="43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Setting Up Plugin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942500" x="811000"/>
            <a:ext cy="3675300" cx="7775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Just read plugin instructions to set it up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Wordpress shortcodes are useful, but don’t confuse this with real coding</a:t>
            </a:r>
          </a:p>
          <a:p>
            <a:r>
              <a:t/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95887" x="4763725"/>
            <a:ext cy="2569324" cx="41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295900" x="202849"/>
            <a:ext cy="2569299" cx="411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45" name="Shape 245"/>
          <p:cNvCxnSpPr/>
          <p:nvPr/>
        </p:nvCxnSpPr>
        <p:spPr>
          <a:xfrm>
            <a:off y="2721200" x="419520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246" name="Shape 2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05373" x="137650"/>
            <a:ext cy="2431651" cx="38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05374" x="4970181"/>
            <a:ext cy="2431649" cx="389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Templates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1177425" x="202850"/>
            <a:ext cy="3675300" cx="401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683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Each theme comes with certain useful templates</a:t>
            </a:r>
          </a:p>
          <a:p>
            <a:pPr rtl="0" lvl="0" indent="-3683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Ex. We want to change the “Contact Us” page to include the Sidebar, so we switch from “Default Template” to “Sidebar Template”</a:t>
            </a:r>
          </a:p>
          <a:p>
            <a:pPr rtl="0" lvl="0" indent="-3683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It is also relatively easy to code your own templates.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98750" x="4219250"/>
            <a:ext cy="2972601" cx="47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y="3298450" x="7731521"/>
            <a:ext cy="517375" cx="1070725"/>
          </a:xfrm>
          <a:custGeom>
            <a:pathLst>
              <a:path w="42829" extrusionOk="0" h="20695">
                <a:moveTo>
                  <a:pt y="1237" x="32540"/>
                </a:moveTo>
                <a:cubicBezTo>
                  <a:pt y="1237" x="24842"/>
                  <a:pt y="271" x="17024"/>
                  <a:pt y="1649" x="9451"/>
                </a:cubicBezTo>
                <a:cubicBezTo>
                  <a:pt y="2686" x="3746"/>
                  <a:pt y="10897" x="-1143"/>
                  <a:pt y="16492" x="381"/>
                </a:cubicBezTo>
                <a:cubicBezTo>
                  <a:pt y="20645" x="1512"/>
                  <a:pt y="19998" x="8450"/>
                  <a:pt y="20203" x="12750"/>
                </a:cubicBezTo>
                <a:cubicBezTo>
                  <a:pt y="20553" x="20108"/>
                  <a:pt y="21468" x="28820"/>
                  <a:pt y="16904" x="34602"/>
                </a:cubicBezTo>
                <a:cubicBezTo>
                  <a:pt y="13818" x="38510"/>
                  <a:pt y="6698" x="45594"/>
                  <a:pt y="3710" x="41611"/>
                </a:cubicBezTo>
                <a:cubicBezTo>
                  <a:pt y="1205" x="38272"/>
                  <a:pt y="1864" x="33387"/>
                  <a:pt y="0" x="29654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y="2721200" x="419520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263" name="Shape 2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05374" x="202856"/>
            <a:ext cy="2431649" cx="389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12800" x="5050725"/>
            <a:ext cy="2431649" cx="389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y="53862" x="1618300"/>
            <a:ext cy="886500" cx="7308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Additional Wordpress Features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826975" x="727750"/>
            <a:ext cy="3675300" cx="8373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Change home page from recent blog posts to static page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50600" x="1833625"/>
            <a:ext cy="3324899" cx="53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76" name="Shape 276"/>
          <p:cNvCxnSpPr/>
          <p:nvPr/>
        </p:nvCxnSpPr>
        <p:spPr>
          <a:xfrm>
            <a:off y="2651250" x="426695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277" name="Shape 2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80837" x="129901"/>
            <a:ext cy="2540825" cx="40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360600" x="4946800"/>
            <a:ext cy="2581299" cx="413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y="53862" x="1618300"/>
            <a:ext cy="886500" cx="7308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Additional Wordpress Features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826975" x="727750"/>
            <a:ext cy="3675300" cx="8373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Remove Website Title (Go to Appearance-&gt;Customize)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04725" x="2337750"/>
            <a:ext cy="3532024" cx="41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y="174750" x="12558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Download These Now</a:t>
            </a:r>
          </a:p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098300" x="334775"/>
            <a:ext cy="3461700" cx="8643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Mac: MAMP (</a:t>
            </a:r>
            <a:r>
              <a:rPr u="sng" sz="18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3"/>
              </a:rPr>
              <a:t>mamp.info/en/downloads/</a:t>
            </a: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)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	PC: XAMPP (</a:t>
            </a:r>
            <a:r>
              <a:rPr u="sng" sz="18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4"/>
              </a:rPr>
              <a:t>apachefriends.org/index.html</a:t>
            </a: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)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Wordpress (</a:t>
            </a:r>
            <a:r>
              <a:rPr u="sng" sz="18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5"/>
              </a:rPr>
              <a:t>wordpress.org</a:t>
            </a: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)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sure to put Wordpress folder into </a:t>
            </a:r>
            <a:r>
              <a:rPr b="1"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MAMP/htdocs</a:t>
            </a: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 folder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Instructions to install:</a:t>
            </a:r>
          </a:p>
          <a:p>
            <a:pPr rtl="0" lvl="2" indent="-3429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MAMP: </a:t>
            </a:r>
            <a:r>
              <a:rPr u="sng" sz="18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6"/>
              </a:rPr>
              <a:t>http://www.wpbeginner.com/wp-tutorials/how-to-install-wordpress-locally-on-mac-using-mamp/</a:t>
            </a:r>
          </a:p>
          <a:p>
            <a:pPr rtl="0" lvl="2" indent="-3429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XAMPP:</a:t>
            </a:r>
          </a:p>
          <a:p>
            <a:pPr rtl="0" lvl="0" indent="457200" marL="914400">
              <a:buClr>
                <a:srgbClr val="000000"/>
              </a:buClr>
              <a:buSzPct val="61111"/>
              <a:buNone/>
            </a:pPr>
            <a:r>
              <a:rPr u="sng" sz="1800" lang="en">
                <a:solidFill>
                  <a:schemeClr val="hlink"/>
                </a:solidFill>
                <a:latin typeface="Architects Daughter"/>
                <a:ea typeface="Architects Daughter"/>
                <a:cs typeface="Architects Daughter"/>
                <a:sym typeface="Architects Daughter"/>
                <a:hlinkClick r:id="rId7"/>
              </a:rPr>
              <a:t>http://www.wikihow.com/Install-Wordpress-on-XAMPP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1030275" x="5224875"/>
            <a:ext cy="553575" cx="553575"/>
          </a:xfrm>
          <a:prstGeom prst="rect">
            <a:avLst/>
          </a:prstGeom>
        </p:spPr>
      </p:pic>
      <p:pic>
        <p:nvPicPr>
          <p:cNvPr id="43" name="Shape 4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1651875" x="5437900"/>
            <a:ext cy="553574" cx="553574"/>
          </a:xfrm>
          <a:prstGeom prst="rect">
            <a:avLst/>
          </a:prstGeom>
        </p:spPr>
      </p:pic>
      <p:pic>
        <p:nvPicPr>
          <p:cNvPr id="44" name="Shape 44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y="2251175" x="4017650"/>
            <a:ext cy="553574" cx="553574"/>
          </a:xfrm>
          <a:prstGeom prst="rect">
            <a:avLst/>
          </a:prstGeom>
        </p:spPr>
      </p:pic>
      <p:sp>
        <p:nvSpPr>
          <p:cNvPr id="45" name="Shape 45"/>
          <p:cNvSpPr/>
          <p:nvPr/>
        </p:nvSpPr>
        <p:spPr>
          <a:xfrm>
            <a:off y="1055350" x="6365500"/>
            <a:ext cy="1355399" cx="233399"/>
          </a:xfrm>
          <a:prstGeom prst="rightBrace">
            <a:avLst>
              <a:gd fmla="val 8333" name="adj1"/>
              <a:gd fmla="val 50000" name="adj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6" name="Shape 46"/>
          <p:cNvSpPr txBox="1"/>
          <p:nvPr/>
        </p:nvSpPr>
        <p:spPr>
          <a:xfrm>
            <a:off y="1244350" x="6854300"/>
            <a:ext cy="1166399" cx="1868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has Apache, MySQL, and PHP bundled into one package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91" name="Shape 291"/>
          <p:cNvCxnSpPr/>
          <p:nvPr/>
        </p:nvCxnSpPr>
        <p:spPr>
          <a:xfrm>
            <a:off y="2651250" x="4266950"/>
            <a:ext cy="0" cx="60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92" name="Shape 292"/>
          <p:cNvSpPr txBox="1"/>
          <p:nvPr>
            <p:ph type="title"/>
          </p:nvPr>
        </p:nvSpPr>
        <p:spPr>
          <a:xfrm>
            <a:off y="174750" x="70360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Voila!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37675" x="326599"/>
            <a:ext cy="3153874" cx="374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299611" x="5072425"/>
            <a:ext cy="3229999" cx="38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y="53862" x="1618300"/>
            <a:ext cy="886500" cx="7308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Additional Wordpress Features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734100" x="3264100"/>
            <a:ext cy="3675300" cx="401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Disabling comments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43075" x="1755950"/>
            <a:ext cy="3485699" cx="557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y="-69398" x="1529800"/>
            <a:ext cy="777600" cx="7308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Additional Wordpress Features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y="977925" x="0"/>
            <a:ext cy="3659099" cx="3923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683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Ex. We changed our permalink from </a:t>
            </a:r>
            <a:r>
              <a:rPr b="1"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floatyale.com/?p=2 </a:t>
            </a: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(second page created) to </a:t>
            </a:r>
          </a:p>
          <a:p>
            <a:pPr rtl="0" lvl="0">
              <a:buNone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    </a:t>
            </a:r>
            <a:r>
              <a:rPr b="1"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floatyale.com/about</a:t>
            </a:r>
          </a:p>
          <a:p>
            <a:pPr rtl="0" lvl="0">
              <a:buNone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    (name of page)</a:t>
            </a:r>
          </a:p>
          <a:p>
            <a:pPr rtl="0" lvl="0" indent="-3683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Change to Permalinks Custom Structure:</a:t>
            </a:r>
          </a:p>
          <a:p>
            <a:pPr rtl="0" lvl="0">
              <a:buNone/>
            </a:pPr>
            <a:r>
              <a:rPr sz="2200" lang="en">
                <a:latin typeface="Courier New"/>
                <a:ea typeface="Courier New"/>
                <a:cs typeface="Courier New"/>
                <a:sym typeface="Courier New"/>
              </a:rPr>
              <a:t>	/%postname%/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20925" x="3924000"/>
            <a:ext cy="3173102" cx="50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>
            <p:ph idx="2" type="body"/>
          </p:nvPr>
        </p:nvSpPr>
        <p:spPr>
          <a:xfrm>
            <a:off y="453275" x="316375"/>
            <a:ext cy="913800" cx="8373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22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Changing Permalinks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y="2160300" x="1216300"/>
            <a:ext cy="822900" cx="7060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Coding Problems</a:t>
            </a:r>
          </a:p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Let’s recreate Float’s website!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9" name="Shape 3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10725" x="174325"/>
            <a:ext cy="3685700" cx="564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>
            <p:ph type="title"/>
          </p:nvPr>
        </p:nvSpPr>
        <p:spPr>
          <a:xfrm>
            <a:off y="166625" x="993300"/>
            <a:ext cy="857400" cx="69951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Before We Start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y="1024025" x="5819875"/>
            <a:ext cy="3725699" cx="31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Open Sublime Text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File-&gt;Open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Navigate to your folder (ours is at Applications-&gt;MAMP-&gt;htdocs)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sure to click ONCE (not double click) on the folder, then Open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Tools To Use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1023125" x="457200"/>
            <a:ext cy="3725699" cx="8603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u="sng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Cmd-Shift-F</a:t>
            </a: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 is your friend.</a:t>
            </a:r>
          </a:p>
          <a:p>
            <a:pPr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It allows you to search through all the files in your folder for a specific keyword (if folder is opened on Sublime Text).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u="sng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Cmd-T</a:t>
            </a: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 (It allows you to search a specific file in your folder. Ex. header.php)</a:t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Use the </a:t>
            </a:r>
            <a:r>
              <a:rPr u="sng" lang="en">
                <a:latin typeface="Architects Daughter"/>
                <a:ea typeface="Architects Daughter"/>
                <a:cs typeface="Architects Daughter"/>
                <a:sym typeface="Architects Daughter"/>
              </a:rPr>
              <a:t>Inspect Element tool</a:t>
            </a: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!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91000" x="1093075"/>
            <a:ext cy="787499" cx="7091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Problem 1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y="816650" x="1288450"/>
            <a:ext cy="636600" cx="7473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Hide that pesky search bar using CSS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334" name="Shape 334"/>
          <p:cNvSpPr txBox="1"/>
          <p:nvPr/>
        </p:nvSpPr>
        <p:spPr>
          <a:xfrm>
            <a:off y="1649200" x="79367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Now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y="1584750" x="6233850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Want This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23350" x="347100"/>
            <a:ext cy="2690300" cx="392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123350" x="5060700"/>
            <a:ext cy="2844925" cx="370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y="91000" x="1093075"/>
            <a:ext cy="787499" cx="7091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Problem 2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816650" x="2113050"/>
            <a:ext cy="636600" cx="7473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Hide the Wordpress Credit 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y="1649187" x="905700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Now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y="1649200" x="595557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Want This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52075" x="265775"/>
            <a:ext cy="2671875" cx="4011200"/>
          </a:xfrm>
          <a:prstGeom prst="rect">
            <a:avLst/>
          </a:prstGeom>
        </p:spPr>
      </p:pic>
      <p:pic>
        <p:nvPicPr>
          <p:cNvPr id="347" name="Shape 3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152075" x="4806500"/>
            <a:ext cy="2642399" cx="395979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y="91000" x="1093075"/>
            <a:ext cy="787499" cx="7091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Problem 3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603275" x="1401175"/>
            <a:ext cy="636600" cx="8813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marR="0" indent="457200" marL="1371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Change that Favicon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(Hint: search for the word “favicon” in your folder using Cmd-Shift-F)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y="1454562" x="79367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Now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y="1551225" x="618232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Want This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76376" x="389475"/>
            <a:ext cy="2865249" cx="3939725"/>
          </a:xfrm>
          <a:prstGeom prst="rect">
            <a:avLst/>
          </a:prstGeom>
        </p:spPr>
      </p:pic>
      <p:pic>
        <p:nvPicPr>
          <p:cNvPr id="357" name="Shape 3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078974" x="4760000"/>
            <a:ext cy="2806825" cx="4050624"/>
          </a:xfrm>
          <a:prstGeom prst="rect">
            <a:avLst/>
          </a:prstGeom>
        </p:spPr>
      </p:pic>
      <p:sp>
        <p:nvSpPr>
          <p:cNvPr id="358" name="Shape 358"/>
          <p:cNvSpPr/>
          <p:nvPr/>
        </p:nvSpPr>
        <p:spPr>
          <a:xfrm>
            <a:off y="1892746" x="739501"/>
            <a:ext cy="639350" cx="733825"/>
          </a:xfrm>
          <a:custGeom>
            <a:pathLst>
              <a:path w="29353" extrusionOk="0" h="25574">
                <a:moveTo>
                  <a:pt y="3040" x="19072"/>
                </a:moveTo>
                <a:cubicBezTo>
                  <a:pt y="3040" x="13437"/>
                  <a:pt y="3624" x="7267"/>
                  <a:pt y="6751" x="2580"/>
                </a:cubicBezTo>
                <a:cubicBezTo>
                  <a:pt y="9922" x="-2175"/>
                  <a:pt y="20714" x="564"/>
                  <a:pt y="23655" x="5466"/>
                </a:cubicBezTo>
                <a:cubicBezTo>
                  <a:pt y="27685" x="12184"/>
                  <a:pt y="24672" x="25056"/>
                  <a:pt y="17471" x="28143"/>
                </a:cubicBezTo>
                <a:cubicBezTo>
                  <a:pt y="14310" x="29497"/>
                  <a:pt y="10412" x="29679"/>
                  <a:pt y="7163" x="28555"/>
                </a:cubicBezTo>
                <a:cubicBezTo>
                  <a:pt y="3086" x="27144"/>
                  <a:pt y="-1363" x="21280"/>
                  <a:pt y="566" x="17423"/>
                </a:cubicBezTo>
                <a:cubicBezTo>
                  <a:pt y="1228" x="16099"/>
                  <a:pt y="3284" x="16241"/>
                  <a:pt y="4689" x="15774"/>
                </a:cubicBezTo>
              </a:path>
            </a:pathLst>
          </a:cu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359" name="Shape 359"/>
          <p:cNvSpPr/>
          <p:nvPr/>
        </p:nvSpPr>
        <p:spPr>
          <a:xfrm>
            <a:off y="1999675" x="5265545"/>
            <a:ext cy="535700" cx="572875"/>
          </a:xfrm>
          <a:custGeom>
            <a:pathLst>
              <a:path w="22915" extrusionOk="0" h="21428">
                <a:moveTo>
                  <a:pt y="0" x="14496"/>
                </a:moveTo>
                <a:cubicBezTo>
                  <a:pt y="3076" x="7729"/>
                  <a:pt y="16080" x="-4882"/>
                  <a:pt y="18554" x="2127"/>
                </a:cubicBezTo>
                <a:cubicBezTo>
                  <a:pt y="20483" x="7595"/>
                  <a:pt y="22796" x="14257"/>
                  <a:pt y="20203" x="19444"/>
                </a:cubicBezTo>
                <a:cubicBezTo>
                  <a:pt y="18525" x="22799"/>
                  <a:pt y="11059" x="24273"/>
                  <a:pt y="9071" x="21093"/>
                </a:cubicBezTo>
                <a:cubicBezTo>
                  <a:pt y="7279" x="18226"/>
                  <a:pt y="6925" x="14412"/>
                  <a:pt y="4535" x="12022"/>
                </a:cubicBezTo>
              </a:path>
            </a:pathLst>
          </a:cu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y="91000" x="1093075"/>
            <a:ext cy="787499" cx="7091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Problem 4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603275" x="1401175"/>
            <a:ext cy="636600" cx="8813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marR="0" indent="0" marL="1371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Add Facebook Like Box</a:t>
            </a:r>
          </a:p>
          <a:p>
            <a:pPr algn="l" rtl="0" lvl="0" marR="0" indent="4572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(Hint: google “code for Facebook Like Box”)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y="1454562" x="79367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Now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y="1551225" x="618232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Want This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30600" x="202850"/>
            <a:ext cy="2716326" cx="434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030593" x="4673025"/>
            <a:ext cy="2716330" cx="4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y="2160300" x="1741675"/>
            <a:ext cy="822900" cx="55155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Learn the Inspect Element Tool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y="91000" x="1093075"/>
            <a:ext cy="787499" cx="7091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Problem 5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593775" x="517275"/>
            <a:ext cy="636600" cx="7091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 indent="0" marL="1371600"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two column page</a:t>
            </a:r>
          </a:p>
          <a:p>
            <a:pPr algn="ctr" rtl="0" lvl="0" indent="457200" marL="457200">
              <a:buClr>
                <a:schemeClr val="dk1"/>
              </a:buClr>
              <a:buSzPct val="61111"/>
              <a:buFont typeface="Arial"/>
              <a:buNone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(Hint: add class to text in Page, style class in style.css)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376" name="Shape 376"/>
          <p:cNvSpPr txBox="1"/>
          <p:nvPr/>
        </p:nvSpPr>
        <p:spPr>
          <a:xfrm>
            <a:off y="1454562" x="79367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Now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y="1551225" x="6182325"/>
            <a:ext cy="407100" cx="262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Want This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939825" x="248600"/>
            <a:ext cy="2974523" cx="40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939825" x="4916650"/>
            <a:ext cy="2974524" cx="400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y="0" x="1093075"/>
            <a:ext cy="787499" cx="7091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Problem 6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y="480600" x="-338725"/>
            <a:ext cy="636600" cx="908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 marR="0" indent="4572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Make floating nav bar</a:t>
            </a:r>
          </a:p>
          <a:p>
            <a:pPr algn="ctr" rtl="0" lvl="0" marR="0" indent="4572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(nav bar stays in place no matter what part of page you’ve scrolled to)</a:t>
            </a:r>
          </a:p>
          <a:p>
            <a:pPr algn="ctr" rtl="0" lvl="0" marR="0" indent="4572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8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Hint: There are many ways to do this, opt for some simple CSS tricks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86699" x="4866150"/>
            <a:ext cy="3235975" cx="376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786700" x="262251"/>
            <a:ext cy="3235975" cx="3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y="2160300" x="1741675"/>
            <a:ext cy="822900" cx="55155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Edit Wordpress to do what YOU want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y="886700" x="1212525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Time to make your own site now using Wordpress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1816375" x="1350650"/>
            <a:ext cy="3024899" cx="6287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Whatever site idea you had in application, make it now!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We’ll help you with any trouble you have and help you edit Wordpress to make it do what you want if you’re stuck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y="671925" x="1388250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While we’re waiting for MAMP/XAMPP to download...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1321725" x="1388250"/>
            <a:ext cy="3748500" cx="6367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Remember when we used “View Page Source” to get the code for a page?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You can right click -&gt; “Inspect Element” on any element to get its code! 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544050" x="1740750"/>
            <a:ext cy="787499" cx="6429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Example: Let’s figure out where my picture came from:</a:t>
            </a:r>
          </a:p>
          <a:p>
            <a:pPr algn="ctr" rtl="0" lvl="0">
              <a:buNone/>
            </a:pPr>
            <a:r>
              <a:rPr sz="24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(christine-hong.com/personalwebsite)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16175" x="1960675"/>
            <a:ext cy="3606025" cx="576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" name="Shape 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91700" x="1828925"/>
            <a:ext cy="4485149" cx="71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y="3653340" x="2341599"/>
            <a:ext cy="339175" cx="2503375"/>
          </a:xfrm>
          <a:custGeom>
            <a:pathLst>
              <a:path w="100135" extrusionOk="0" h="13567">
                <a:moveTo>
                  <a:pt y="1471" x="82390"/>
                </a:moveTo>
                <a:cubicBezTo>
                  <a:pt y="1471" x="63973"/>
                  <a:pt y="1471" x="45557"/>
                  <a:pt y="1471" x="27141"/>
                </a:cubicBezTo>
                <a:cubicBezTo>
                  <a:pt y="1471" x="18040"/>
                  <a:pt y="675" x="-3927"/>
                  <a:pt y="8480" x="754"/>
                </a:cubicBezTo>
                <a:cubicBezTo>
                  <a:pt y="11983" x="2856"/>
                  <a:pt y="11981" x="8259"/>
                  <a:pt y="12603" x="12298"/>
                </a:cubicBezTo>
                <a:cubicBezTo>
                  <a:pt y="13983" x="21267"/>
                  <a:pt y="13428" x="30435"/>
                  <a:pt y="13428" x="39510"/>
                </a:cubicBezTo>
                <a:cubicBezTo>
                  <a:pt y="13428" x="51779"/>
                  <a:pt y="11032" x="63945"/>
                  <a:pt y="10542" x="76205"/>
                </a:cubicBezTo>
                <a:cubicBezTo>
                  <a:pt y="10250" x="83488"/>
                  <a:pt y="13758" x="91991"/>
                  <a:pt y="9717" x="98058"/>
                </a:cubicBezTo>
                <a:cubicBezTo>
                  <a:pt y="8476" x="99920"/>
                  <a:pt y="4701" x="100877"/>
                  <a:pt y="3120" x="99295"/>
                </a:cubicBezTo>
                <a:cubicBezTo>
                  <a:pt y="-2245" x="93926"/>
                  <a:pt y="1059" x="84208"/>
                  <a:pt y="1059" x="76618"/>
                </a:cubicBezTo>
              </a:path>
            </a:pathLst>
          </a:cu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sp>
      <p:cxnSp>
        <p:nvCxnSpPr>
          <p:cNvPr id="70" name="Shape 70"/>
          <p:cNvCxnSpPr/>
          <p:nvPr/>
        </p:nvCxnSpPr>
        <p:spPr>
          <a:xfrm rot="10800000" flipH="1">
            <a:off y="3865299" x="1082300"/>
            <a:ext cy="195900" cx="1195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71" name="Shape 71"/>
          <p:cNvSpPr txBox="1"/>
          <p:nvPr/>
        </p:nvSpPr>
        <p:spPr>
          <a:xfrm>
            <a:off y="3525225" x="202850"/>
            <a:ext cy="690300" cx="1422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There’s my image source!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y="348675" x="1322075"/>
            <a:ext cy="787499" cx="7221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30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What’s the point of Inspect Element?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1177425" x="737600"/>
            <a:ext cy="3748500" cx="7867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937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6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If you want to manipulate elements in a doc, you can easily see how they’re nested (their parents and siblings)</a:t>
            </a:r>
          </a:p>
          <a:p>
            <a:pPr algn="l" rtl="0" lvl="0" marR="0" indent="-3937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6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Also easy to grab classes/IDs of an element so you can manipulate it through CSS</a:t>
            </a:r>
          </a:p>
          <a:p>
            <a:pPr algn="l" rtl="0" lvl="0" marR="0" indent="-3937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sz="2600" lang="en">
                <a:latin typeface="Architects Daughter"/>
                <a:ea typeface="Architects Daughter"/>
                <a:cs typeface="Architects Daughter"/>
                <a:sym typeface="Architects Daughter"/>
              </a:rPr>
              <a:t>Note: changing items in Inspect Element is for temporary view only (does not actually change saved code)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